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57" r:id="rId4"/>
    <p:sldId id="258" r:id="rId5"/>
    <p:sldId id="261" r:id="rId6"/>
    <p:sldId id="262" r:id="rId7"/>
    <p:sldId id="275" r:id="rId8"/>
    <p:sldId id="259" r:id="rId9"/>
    <p:sldId id="260" r:id="rId10"/>
    <p:sldId id="263" r:id="rId11"/>
    <p:sldId id="270" r:id="rId12"/>
    <p:sldId id="264" r:id="rId13"/>
    <p:sldId id="266" r:id="rId14"/>
    <p:sldId id="273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46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2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29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32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36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96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3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4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2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4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90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4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15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9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6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10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EF2760-A4B8-4A56-8929-CD78D54ED83F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04BB-5EEE-4124-857F-8D059BE9D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65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47" y="0"/>
            <a:ext cx="11297653" cy="59556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Отчетно-выборное собрание СПАС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Повестка дня: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800" dirty="0" smtClean="0"/>
              <a:t>Выбор председателя собрания, секретаря и счетной комиссии</a:t>
            </a:r>
            <a:br>
              <a:rPr lang="ru-RU" sz="2800" dirty="0" smtClean="0"/>
            </a:br>
            <a:r>
              <a:rPr lang="ru-RU" sz="2800" dirty="0" smtClean="0"/>
              <a:t>2. Отчет правления СПАС о деятельности  в 2015-2016 гг. 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- организация работы (Олимпиева)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- информационная деятельность (</a:t>
            </a:r>
            <a:r>
              <a:rPr lang="ru-RU" sz="2800" dirty="0" err="1" smtClean="0"/>
              <a:t>Тыканова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Земнухова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- международная деятельность (</a:t>
            </a:r>
            <a:r>
              <a:rPr lang="ru-RU" sz="2800" dirty="0" err="1" smtClean="0"/>
              <a:t>Здравомыслова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- Конкурс памяти Г. Старовойтовой (</a:t>
            </a:r>
            <a:r>
              <a:rPr lang="ru-RU" sz="2800" dirty="0" err="1" smtClean="0"/>
              <a:t>Костюшев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- проект Профессиональные биографии (Докторов)</a:t>
            </a:r>
            <a:br>
              <a:rPr lang="ru-RU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ru-RU" sz="2800" dirty="0" smtClean="0"/>
              <a:t>состояние социологического образования (</a:t>
            </a:r>
            <a:r>
              <a:rPr lang="ru-RU" sz="2800" dirty="0" err="1" smtClean="0"/>
              <a:t>Дука</a:t>
            </a:r>
            <a:r>
              <a:rPr lang="ru-RU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ru-RU" sz="2800" dirty="0" smtClean="0"/>
              <a:t> отчеты руководителей секций</a:t>
            </a:r>
            <a:br>
              <a:rPr lang="ru-RU" sz="2800" dirty="0" smtClean="0"/>
            </a:br>
            <a:r>
              <a:rPr lang="ru-RU" sz="2800" dirty="0" smtClean="0"/>
              <a:t>3. Выборы нового правления</a:t>
            </a:r>
            <a:br>
              <a:rPr lang="ru-RU" sz="2800" dirty="0" smtClean="0"/>
            </a:br>
            <a:r>
              <a:rPr lang="ru-RU" sz="2800" dirty="0" smtClean="0"/>
              <a:t>4. Присвоение звания почетного члена СПАС </a:t>
            </a:r>
            <a:r>
              <a:rPr lang="ru-RU" sz="2800" dirty="0" err="1" smtClean="0"/>
              <a:t>Тукумцеву</a:t>
            </a:r>
            <a:r>
              <a:rPr lang="ru-RU" sz="2800" dirty="0" smtClean="0"/>
              <a:t> Б.Г.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4059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04" y="481263"/>
            <a:ext cx="10916653" cy="6376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800" u="sng" dirty="0" smtClean="0"/>
              <a:t>Конкурс </a:t>
            </a:r>
            <a:r>
              <a:rPr lang="ru-RU" sz="3800" u="sng" dirty="0"/>
              <a:t>памяти Г.В. Старовойтовой «Галатея»</a:t>
            </a:r>
            <a:endParaRPr lang="en-US" sz="38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600" b="1" dirty="0" smtClean="0"/>
              <a:t>2015</a:t>
            </a:r>
            <a:r>
              <a:rPr lang="ru-RU" sz="2600" dirty="0" smtClean="0"/>
              <a:t> 16-й </a:t>
            </a:r>
            <a:r>
              <a:rPr lang="ru-RU" sz="2600" dirty="0"/>
              <a:t>международный конкурс научных работ студентов, аспирантов, молодых </a:t>
            </a:r>
            <a:r>
              <a:rPr lang="ru-RU" sz="2600" dirty="0" smtClean="0"/>
              <a:t>ученых памяти </a:t>
            </a:r>
            <a:r>
              <a:rPr lang="ru-RU" sz="2600" dirty="0"/>
              <a:t>Г.В. Старовойтовой, в котором приняли 64 молодых ученых из 30 университетов Томска, Самары, Еревана, Архангельска, Москвы, Луганска, Пензы, Петербурга, Новосибирска, Волгограда, Саратова и др. (всего 25 городов). Представлены тексты из России, Армении, Австралии, Украины. </a:t>
            </a:r>
          </a:p>
          <a:p>
            <a:pPr marL="0" indent="0">
              <a:buNone/>
            </a:pPr>
            <a:r>
              <a:rPr lang="ru-RU" sz="2600" dirty="0" smtClean="0"/>
              <a:t>Опубликован сборник </a:t>
            </a:r>
            <a:r>
              <a:rPr lang="ru-RU" sz="2600" dirty="0"/>
              <a:t>"Власть и общество в условиях межгосударственных конфликтов". Под ред. В.В. </a:t>
            </a:r>
            <a:r>
              <a:rPr lang="ru-RU" sz="2600" dirty="0" err="1"/>
              <a:t>Костюшева</a:t>
            </a:r>
            <a:r>
              <a:rPr lang="ru-RU" sz="2600" dirty="0"/>
              <a:t>. СПб, Норма, 2015. 224 с</a:t>
            </a:r>
            <a:endParaRPr lang="en-US" sz="26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70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13612"/>
            <a:ext cx="8946541" cy="563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2016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17-й </a:t>
            </a:r>
            <a:r>
              <a:rPr lang="ru-RU" sz="2400" dirty="0"/>
              <a:t>международный конкурс научных работ студентов, аспирантов, молодых ученых памяти Г.В. Старовойтовой , в котором приняли 78 молодых ученых из 32 университетов Казани, Екатеринбурга, Омска, Барнаула, Петрозаводска, Самары, Иркутска, Владивостока, Красноярска, Москвы, Парижа, </a:t>
            </a:r>
            <a:r>
              <a:rPr lang="ru-RU" sz="2400" dirty="0" err="1"/>
              <a:t>Брисбена</a:t>
            </a:r>
            <a:r>
              <a:rPr lang="ru-RU" sz="2400" dirty="0"/>
              <a:t>, Петербурга (всего 18 городов). Представлены тексты из России, Франции, Австрии, Австралии, Украины.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Опубликован сборник "Современные вызовы гражданским обществам и государствам в Европе и России: угрозы и безопасность </a:t>
            </a:r>
            <a:r>
              <a:rPr lang="ru-RU" sz="2400" dirty="0" err="1" smtClean="0"/>
              <a:t>vs</a:t>
            </a:r>
            <a:r>
              <a:rPr lang="ru-RU" sz="2400" dirty="0" smtClean="0"/>
              <a:t>. </a:t>
            </a:r>
            <a:r>
              <a:rPr lang="ru-RU" sz="2400" dirty="0"/>
              <a:t>солидарность и права человека". По </a:t>
            </a:r>
            <a:r>
              <a:rPr lang="ru-RU" sz="2400" dirty="0" err="1"/>
              <a:t>ред.В.В</a:t>
            </a:r>
            <a:r>
              <a:rPr lang="ru-RU" sz="2400" dirty="0"/>
              <a:t>. </a:t>
            </a:r>
            <a:r>
              <a:rPr lang="ru-RU" sz="2400" dirty="0" err="1"/>
              <a:t>Костюшева</a:t>
            </a:r>
            <a:r>
              <a:rPr lang="ru-RU" sz="2400" dirty="0"/>
              <a:t>. СПб, Норма, 232 с.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39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6726"/>
            <a:ext cx="10515600" cy="61481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800" u="sng" dirty="0" smtClean="0"/>
              <a:t>Проект </a:t>
            </a:r>
            <a:r>
              <a:rPr lang="ru-RU" sz="5800" u="sng" dirty="0"/>
              <a:t>биографических интервью с российскими социологами (Докторов Б.З.)</a:t>
            </a:r>
            <a:endParaRPr lang="en-US" sz="5800" dirty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157 </a:t>
            </a:r>
            <a:r>
              <a:rPr lang="ru-RU" sz="4400" dirty="0"/>
              <a:t>интервью с российскими </a:t>
            </a:r>
            <a:r>
              <a:rPr lang="ru-RU" sz="4400" dirty="0" smtClean="0"/>
              <a:t>социологами, которые публиковались </a:t>
            </a:r>
            <a:r>
              <a:rPr lang="ru-RU" sz="4400" dirty="0"/>
              <a:t>в книгах автора, в «Телескопе» и «Социологическом журнале», представлены на ряде сайтов. Также опубликованы региональные, подборки биографий, книги-коллекции биографий социологов Екатеринбурга, Тюмени, Поволжья и Дальнего Востока: </a:t>
            </a:r>
            <a:endParaRPr lang="en-US" sz="4400" dirty="0"/>
          </a:p>
          <a:p>
            <a:r>
              <a:rPr lang="ru-RU" sz="4400" dirty="0"/>
              <a:t>Социология на Урале: второе рождение и путь в </a:t>
            </a:r>
            <a:r>
              <a:rPr lang="en-US" sz="4400" dirty="0"/>
              <a:t>XXI</a:t>
            </a:r>
            <a:r>
              <a:rPr lang="ru-RU" sz="4400" dirty="0"/>
              <a:t> век / Под ред. Ю.Р.</a:t>
            </a:r>
            <a:r>
              <a:rPr lang="en-US" sz="4400" dirty="0"/>
              <a:t> </a:t>
            </a:r>
            <a:r>
              <a:rPr lang="ru-RU" sz="4400" dirty="0"/>
              <a:t>Вишневского, Б.З.</a:t>
            </a:r>
            <a:r>
              <a:rPr lang="en-US" sz="4400" dirty="0"/>
              <a:t> </a:t>
            </a:r>
            <a:r>
              <a:rPr lang="ru-RU" sz="4400" dirty="0" err="1"/>
              <a:t>Докторова</a:t>
            </a:r>
            <a:r>
              <a:rPr lang="ru-RU" sz="4400" dirty="0"/>
              <a:t>, Г.Е.</a:t>
            </a:r>
            <a:r>
              <a:rPr lang="en-US" sz="4400" dirty="0"/>
              <a:t> </a:t>
            </a:r>
            <a:r>
              <a:rPr lang="ru-RU" sz="4400" dirty="0" err="1"/>
              <a:t>Зборовского</a:t>
            </a:r>
            <a:r>
              <a:rPr lang="ru-RU" sz="4400" dirty="0"/>
              <a:t> (Отв. ред.) — Екатеринбург: </a:t>
            </a:r>
            <a:r>
              <a:rPr lang="ru-RU" sz="4400" dirty="0" err="1"/>
              <a:t>УрФУ</a:t>
            </a:r>
            <a:r>
              <a:rPr lang="ru-RU" sz="4400" dirty="0"/>
              <a:t>, 2015.</a:t>
            </a:r>
            <a:endParaRPr lang="en-US" sz="4400" dirty="0"/>
          </a:p>
          <a:p>
            <a:r>
              <a:rPr lang="ru-RU" sz="4400" dirty="0"/>
              <a:t>Прошлое, настоящее и будущее тюменской социологии. Интервью с социологами разных поколений / Под ред. В.В. Гаврилюк, Б.З.</a:t>
            </a:r>
            <a:r>
              <a:rPr lang="en-US" sz="4400" dirty="0"/>
              <a:t> </a:t>
            </a:r>
            <a:r>
              <a:rPr lang="ru-RU" sz="4400" dirty="0" err="1"/>
              <a:t>Докторова</a:t>
            </a:r>
            <a:r>
              <a:rPr lang="ru-RU" sz="4400" dirty="0"/>
              <a:t>, Н. Г. </a:t>
            </a:r>
            <a:r>
              <a:rPr lang="ru-RU" sz="4400" dirty="0" err="1"/>
              <a:t>Хайруллиной</a:t>
            </a:r>
            <a:r>
              <a:rPr lang="ru-RU" sz="4400" dirty="0"/>
              <a:t> (Отв. ред.) — Тюмень: НГУ, 2015.</a:t>
            </a:r>
            <a:endParaRPr lang="en-US" sz="4400" dirty="0"/>
          </a:p>
          <a:p>
            <a:r>
              <a:rPr lang="ru-RU" sz="4400" dirty="0"/>
              <a:t>История советской и постсоветской социологии в перспективе </a:t>
            </a:r>
            <a:r>
              <a:rPr lang="ru-RU" sz="4400" dirty="0" err="1"/>
              <a:t>поколенческо</a:t>
            </a:r>
            <a:r>
              <a:rPr lang="ru-RU" sz="4400" dirty="0"/>
              <a:t>-функционального анализа. Биографические очерки социологов Поволжья / Редколлегия: Б.З. Докторов (редактор-составитель), В.Н. </a:t>
            </a:r>
            <a:r>
              <a:rPr lang="ru-RU" sz="4400" dirty="0" err="1"/>
              <a:t>Ярская</a:t>
            </a:r>
            <a:r>
              <a:rPr lang="ru-RU" sz="4400" dirty="0"/>
              <a:t>, Е.Р. </a:t>
            </a:r>
            <a:r>
              <a:rPr lang="ru-RU" sz="4400" dirty="0" err="1"/>
              <a:t>Ярская</a:t>
            </a:r>
            <a:r>
              <a:rPr lang="ru-RU" sz="4400" dirty="0"/>
              <a:t>-Смирнова.  М. ООО Вариант, 2016. </a:t>
            </a:r>
            <a:endParaRPr lang="en-US" sz="4400" dirty="0"/>
          </a:p>
          <a:p>
            <a:r>
              <a:rPr lang="ru-RU" sz="4400" dirty="0"/>
              <a:t>Молодая социология Дальнего Востока / Под ред. Л.Е. Бляхера, Б.З. </a:t>
            </a:r>
            <a:r>
              <a:rPr lang="ru-RU" sz="4400" dirty="0" err="1"/>
              <a:t>Докторова</a:t>
            </a:r>
            <a:r>
              <a:rPr lang="ru-RU" sz="4400" dirty="0"/>
              <a:t>, И.Ф. </a:t>
            </a:r>
            <a:r>
              <a:rPr lang="ru-RU" sz="4400" dirty="0" err="1"/>
              <a:t>Ярулина</a:t>
            </a:r>
            <a:r>
              <a:rPr lang="ru-RU" sz="4400" dirty="0"/>
              <a:t> (Отв. ред.) – Хабаровск: ТГУ, 2015. 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04786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11" y="-10892"/>
            <a:ext cx="7104667" cy="68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186" y="71741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/>
              <a:t> </a:t>
            </a:r>
            <a:r>
              <a:rPr lang="ru-RU" sz="3200" u="sng" dirty="0" smtClean="0"/>
              <a:t>Организация </a:t>
            </a:r>
            <a:r>
              <a:rPr lang="ru-RU" sz="3200" u="sng" dirty="0"/>
              <a:t>новых секций и поддержка деятельности постоянных секций</a:t>
            </a:r>
            <a:r>
              <a:rPr lang="ru-RU" sz="2800" u="sng" dirty="0"/>
              <a:t>:</a:t>
            </a:r>
            <a:endParaRPr lang="en-US" sz="2800" dirty="0"/>
          </a:p>
          <a:p>
            <a:r>
              <a:rPr lang="ru-RU" sz="2400" i="1" dirty="0"/>
              <a:t>Новая секция: </a:t>
            </a:r>
            <a:r>
              <a:rPr lang="ru-RU" sz="2400" dirty="0"/>
              <a:t> Социология науки и технологий (Николаенко, Евсикова, </a:t>
            </a:r>
            <a:r>
              <a:rPr lang="ru-RU" sz="2400" dirty="0" err="1"/>
              <a:t>Земнухова</a:t>
            </a:r>
            <a:r>
              <a:rPr lang="ru-RU" sz="2400" dirty="0"/>
              <a:t>).</a:t>
            </a:r>
            <a:endParaRPr lang="en-US" sz="2400" dirty="0"/>
          </a:p>
          <a:p>
            <a:r>
              <a:rPr lang="ru-RU" sz="2400" i="1" dirty="0"/>
              <a:t>Постоянные секции: </a:t>
            </a:r>
            <a:r>
              <a:rPr lang="ru-RU" sz="2400" dirty="0"/>
              <a:t> Социология </a:t>
            </a:r>
            <a:r>
              <a:rPr lang="ru-RU" sz="2400" dirty="0" smtClean="0"/>
              <a:t>труда (Б. </a:t>
            </a:r>
            <a:r>
              <a:rPr lang="ru-RU" sz="2400" dirty="0" err="1" smtClean="0"/>
              <a:t>Тукумцев</a:t>
            </a:r>
            <a:r>
              <a:rPr lang="ru-RU" sz="2400" dirty="0" smtClean="0"/>
              <a:t>),  </a:t>
            </a:r>
            <a:r>
              <a:rPr lang="ru-RU" sz="2400" dirty="0" err="1"/>
              <a:t>Гендерная</a:t>
            </a:r>
            <a:r>
              <a:rPr lang="ru-RU" sz="2400" dirty="0"/>
              <a:t> </a:t>
            </a:r>
            <a:r>
              <a:rPr lang="ru-RU" sz="2400" dirty="0" smtClean="0"/>
              <a:t>социология (Ж. Чернова, Е. Здравомыслова).</a:t>
            </a:r>
            <a:endParaRPr lang="en-US" sz="2400" dirty="0"/>
          </a:p>
          <a:p>
            <a:r>
              <a:rPr lang="ru-RU" sz="2400" i="1" dirty="0"/>
              <a:t>Ликвидировалась секция  </a:t>
            </a:r>
            <a:r>
              <a:rPr lang="ru-RU" sz="2400" dirty="0"/>
              <a:t> Социология общества и права.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9540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1263"/>
            <a:ext cx="10515600" cy="5695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u="sng" dirty="0" smtClean="0"/>
              <a:t>Перспективы: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ru-RU" sz="2400" dirty="0"/>
              <a:t>Юбилей «Телескопа</a:t>
            </a:r>
            <a:r>
              <a:rPr lang="ru-RU" sz="2400" dirty="0" smtClean="0"/>
              <a:t>» (конец февраля 2017)</a:t>
            </a:r>
            <a:endParaRPr lang="en-US" sz="2400" dirty="0"/>
          </a:p>
          <a:p>
            <a:r>
              <a:rPr lang="ru-RU" sz="2400" dirty="0"/>
              <a:t>25-летие </a:t>
            </a:r>
            <a:r>
              <a:rPr lang="ru-RU" sz="2400" dirty="0" smtClean="0"/>
              <a:t>СПАС, юбилейная конференция (сентябрь 2017) </a:t>
            </a:r>
            <a:endParaRPr lang="en-US" sz="2400" dirty="0"/>
          </a:p>
          <a:p>
            <a:r>
              <a:rPr lang="ru-RU" sz="2400" dirty="0" smtClean="0"/>
              <a:t>«</a:t>
            </a:r>
            <a:r>
              <a:rPr lang="ru-RU" sz="2400" dirty="0" err="1" smtClean="0"/>
              <a:t>Ядовские</a:t>
            </a:r>
            <a:r>
              <a:rPr lang="ru-RU" sz="2400" dirty="0" smtClean="0"/>
              <a:t> Чтения» 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5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9966"/>
          </a:xfrm>
        </p:spPr>
        <p:txBody>
          <a:bodyPr/>
          <a:lstStyle/>
          <a:p>
            <a:r>
              <a:rPr lang="ru-RU" sz="2800" dirty="0" smtClean="0"/>
              <a:t>Кандидаты в новое правление СПАС (2017-2018 гг.)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222740"/>
            <a:ext cx="8946541" cy="563526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Григорьева И. (СПбГУ)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Докторов Б</a:t>
            </a:r>
            <a:r>
              <a:rPr lang="ru-RU" sz="2200" dirty="0" smtClean="0"/>
              <a:t>. </a:t>
            </a:r>
            <a:r>
              <a:rPr lang="ru-RU" sz="2200" dirty="0" smtClean="0"/>
              <a:t>(США)</a:t>
            </a:r>
          </a:p>
          <a:p>
            <a:pPr marL="457200" indent="-457200">
              <a:buAutoNum type="arabicPeriod"/>
            </a:pPr>
            <a:r>
              <a:rPr lang="ru-RU" sz="2200" dirty="0" err="1" smtClean="0"/>
              <a:t>Дука</a:t>
            </a:r>
            <a:r>
              <a:rPr lang="ru-RU" sz="2200" dirty="0" smtClean="0"/>
              <a:t> А. (СИРАН)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Еремичева Г. (СИРАН)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Здравомыслова </a:t>
            </a:r>
            <a:r>
              <a:rPr lang="ru-RU" sz="2200" dirty="0" smtClean="0"/>
              <a:t>Е. </a:t>
            </a:r>
            <a:r>
              <a:rPr lang="ru-RU" sz="2200" dirty="0" smtClean="0"/>
              <a:t>(ЕУ)</a:t>
            </a:r>
          </a:p>
          <a:p>
            <a:pPr marL="457200" indent="-457200">
              <a:buAutoNum type="arabicPeriod"/>
            </a:pPr>
            <a:r>
              <a:rPr lang="ru-RU" sz="2200" dirty="0" err="1" smtClean="0"/>
              <a:t>Земнуова</a:t>
            </a:r>
            <a:r>
              <a:rPr lang="ru-RU" sz="2200" dirty="0" smtClean="0"/>
              <a:t> Л. (СИРАН</a:t>
            </a:r>
            <a:r>
              <a:rPr lang="en-US" sz="2200" dirty="0" smtClean="0"/>
              <a:t>/</a:t>
            </a:r>
            <a:r>
              <a:rPr lang="ru-RU" sz="2200" dirty="0" smtClean="0"/>
              <a:t>ЕУ)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Карапетян </a:t>
            </a:r>
            <a:r>
              <a:rPr lang="ru-RU" sz="2200" smtClean="0"/>
              <a:t>Р</a:t>
            </a:r>
            <a:r>
              <a:rPr lang="ru-RU" sz="2200" smtClean="0"/>
              <a:t>. </a:t>
            </a:r>
            <a:r>
              <a:rPr lang="ru-RU" sz="2200" dirty="0" smtClean="0"/>
              <a:t>(</a:t>
            </a:r>
            <a:r>
              <a:rPr lang="ru-RU" sz="2200" dirty="0" smtClean="0"/>
              <a:t>СПбГУ)</a:t>
            </a:r>
          </a:p>
          <a:p>
            <a:pPr marL="457200" indent="-457200">
              <a:buAutoNum type="arabicPeriod"/>
            </a:pPr>
            <a:r>
              <a:rPr lang="ru-RU" sz="2200" dirty="0" err="1" smtClean="0"/>
              <a:t>Дамберг</a:t>
            </a:r>
            <a:r>
              <a:rPr lang="ru-RU" sz="2200" dirty="0" smtClean="0"/>
              <a:t> С. (ЦНСИ)</a:t>
            </a:r>
          </a:p>
          <a:p>
            <a:pPr marL="457200" indent="-457200">
              <a:buAutoNum type="arabicPeriod"/>
            </a:pPr>
            <a:r>
              <a:rPr lang="ru-RU" sz="2200" dirty="0" err="1" smtClean="0"/>
              <a:t>Тыканова</a:t>
            </a:r>
            <a:r>
              <a:rPr lang="ru-RU" sz="2200" dirty="0" smtClean="0"/>
              <a:t> Е. (СИРАН</a:t>
            </a:r>
            <a:r>
              <a:rPr lang="en-US" sz="2200" dirty="0" smtClean="0"/>
              <a:t>/</a:t>
            </a:r>
            <a:r>
              <a:rPr lang="ru-RU" sz="2200" dirty="0" smtClean="0"/>
              <a:t>ВШЭ)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Ходжаева Е. (ЕУ)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Чернова Ж. (ВШЭ)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Ярошенко С. (СПбГУ)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2940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311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ОТЧЕТ</a:t>
            </a:r>
            <a:br>
              <a:rPr lang="ru-RU" sz="4400" b="1" dirty="0" smtClean="0"/>
            </a:br>
            <a:r>
              <a:rPr lang="ru-RU" sz="4200" b="1" dirty="0" smtClean="0"/>
              <a:t>о деятельности Правления СПАС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ru-RU" sz="4200" b="1" dirty="0" smtClean="0"/>
              <a:t>в 2015-2016 гг.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2400" b="1" dirty="0" smtClean="0"/>
              <a:t>Отчетно-выборное собрание </a:t>
            </a:r>
            <a:br>
              <a:rPr lang="ru-RU" sz="2400" b="1" dirty="0" smtClean="0"/>
            </a:br>
            <a:r>
              <a:rPr lang="ru-RU" sz="2400" b="1" dirty="0" smtClean="0"/>
              <a:t>Санкт-Петербургской ассоциации социологов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7 февраля 2017 года</a:t>
            </a:r>
            <a:br>
              <a:rPr lang="ru-RU" sz="2400" b="1" dirty="0" smtClean="0"/>
            </a:br>
            <a:r>
              <a:rPr lang="ru-RU" sz="2400" b="1" dirty="0" smtClean="0"/>
              <a:t>СИРАН</a:t>
            </a:r>
            <a:br>
              <a:rPr lang="ru-RU" sz="2400" b="1" dirty="0" smtClean="0"/>
            </a:b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695" y="0"/>
            <a:ext cx="3164305" cy="3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1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Основная задача Правления СПАС – координация деятельности Санкт-Петербургской Ассоциации социологов: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информационный обмен, </a:t>
            </a:r>
          </a:p>
          <a:p>
            <a:r>
              <a:rPr lang="ru-RU" sz="2400" dirty="0" smtClean="0"/>
              <a:t>организационное и информационное сопровождение социологических мероприятий, </a:t>
            </a:r>
          </a:p>
          <a:p>
            <a:r>
              <a:rPr lang="ru-RU" sz="2400" dirty="0" smtClean="0"/>
              <a:t>организация  дискуссий по актуальным вопросам, обсуждаемым внутри профессионального сообщества и организация публичных обсуждений вокруг знаковых общественных событий, </a:t>
            </a:r>
          </a:p>
          <a:p>
            <a:r>
              <a:rPr lang="ru-RU" sz="2400" dirty="0" smtClean="0"/>
              <a:t>представительство и защита профессиональных интересов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8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9232"/>
            <a:ext cx="10515600" cy="62082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u="sng" dirty="0" smtClean="0"/>
              <a:t>Организация работы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/>
              <a:t>С февраля 2015 по январь 2017 очные </a:t>
            </a:r>
            <a:r>
              <a:rPr lang="ru-RU" sz="2400" i="1" u="sng" dirty="0" smtClean="0"/>
              <a:t>заседания Правления </a:t>
            </a:r>
            <a:r>
              <a:rPr lang="ru-RU" sz="2400" dirty="0" smtClean="0"/>
              <a:t>проводились 10 раз. Поддерживалось постоянное общение в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google</a:t>
            </a:r>
            <a:r>
              <a:rPr lang="ru-RU" sz="2400" dirty="0" smtClean="0"/>
              <a:t> </a:t>
            </a:r>
            <a:r>
              <a:rPr lang="ru-RU" sz="2400" dirty="0" err="1" smtClean="0"/>
              <a:t>group</a:t>
            </a:r>
            <a:r>
              <a:rPr lang="ru-RU" sz="24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i="1" u="sng" dirty="0" smtClean="0"/>
              <a:t>Прием новых членов: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/>
              <a:t>На сегодняшний день в СПАСЕ </a:t>
            </a:r>
            <a:r>
              <a:rPr lang="ru-RU" sz="2400" dirty="0" smtClean="0"/>
              <a:t>78 </a:t>
            </a:r>
            <a:r>
              <a:rPr lang="ru-RU" sz="2400" dirty="0" smtClean="0"/>
              <a:t>человек + 3 почетных члена (</a:t>
            </a:r>
            <a:r>
              <a:rPr lang="ru-RU" sz="2400" dirty="0" err="1" smtClean="0"/>
              <a:t>Гилинский</a:t>
            </a:r>
            <a:r>
              <a:rPr lang="ru-RU" sz="2400" dirty="0" smtClean="0"/>
              <a:t> Я.И., Фирсов Б.М. и Докторов Б.З.)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/>
              <a:t>за 2 года: Принято и восстановлено 26 чел, </a:t>
            </a:r>
            <a:r>
              <a:rPr lang="ru-RU" sz="2400" dirty="0" smtClean="0"/>
              <a:t>приостановлено членство 23 </a:t>
            </a:r>
            <a:r>
              <a:rPr lang="ru-RU" sz="2400" dirty="0" smtClean="0"/>
              <a:t>чел (сальдо +3)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b="1" dirty="0" smtClean="0"/>
              <a:t>2015</a:t>
            </a:r>
            <a:r>
              <a:rPr lang="ru-RU" sz="2400" dirty="0" smtClean="0"/>
              <a:t> Принято новых членов – 6 (Николаенко, Евсикова, </a:t>
            </a:r>
            <a:r>
              <a:rPr lang="ru-RU" sz="2400" dirty="0" err="1" smtClean="0"/>
              <a:t>Антощук</a:t>
            </a:r>
            <a:r>
              <a:rPr lang="ru-RU" sz="2400" dirty="0" smtClean="0"/>
              <a:t>, Меньшикова, Сергеева, Григорьев), восстановили членство 7 (</a:t>
            </a:r>
            <a:r>
              <a:rPr lang="ru-RU" sz="2400" dirty="0" err="1" smtClean="0"/>
              <a:t>Кулясов</a:t>
            </a:r>
            <a:r>
              <a:rPr lang="ru-RU" sz="2400" dirty="0" smtClean="0"/>
              <a:t>, Ежова, </a:t>
            </a:r>
            <a:r>
              <a:rPr lang="ru-RU" sz="2400" dirty="0" err="1" smtClean="0"/>
              <a:t>Лазебная</a:t>
            </a:r>
            <a:r>
              <a:rPr lang="ru-RU" sz="2400" dirty="0" smtClean="0"/>
              <a:t>, Слободской, Винер, Головин, </a:t>
            </a:r>
            <a:r>
              <a:rPr lang="ru-RU" sz="2400" dirty="0" err="1" smtClean="0"/>
              <a:t>Крокинская</a:t>
            </a:r>
            <a:r>
              <a:rPr lang="ru-RU" sz="2400" dirty="0" smtClean="0"/>
              <a:t>);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b="1" dirty="0" smtClean="0"/>
              <a:t>2016</a:t>
            </a:r>
            <a:r>
              <a:rPr lang="ru-RU" sz="2400" dirty="0" smtClean="0"/>
              <a:t> Принято и восстановлено – 13 (Ваньке, Галкин, Исаева, Смирнова, Мищенко, </a:t>
            </a:r>
            <a:r>
              <a:rPr lang="ru-RU" sz="2400" dirty="0" err="1" smtClean="0"/>
              <a:t>Юкина</a:t>
            </a:r>
            <a:r>
              <a:rPr lang="ru-RU" sz="2400" dirty="0" smtClean="0"/>
              <a:t>, Карапетян, </a:t>
            </a:r>
            <a:r>
              <a:rPr lang="ru-RU" sz="2400" dirty="0" err="1" smtClean="0"/>
              <a:t>Цепилова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Бредникова</a:t>
            </a:r>
            <a:r>
              <a:rPr lang="ru-RU" sz="2400" dirty="0" smtClean="0"/>
              <a:t>, Алесина, </a:t>
            </a:r>
            <a:r>
              <a:rPr lang="ru-RU" sz="2400" dirty="0" err="1" smtClean="0"/>
              <a:t>Бодрунова</a:t>
            </a:r>
            <a:r>
              <a:rPr lang="ru-RU" sz="2400" dirty="0" smtClean="0"/>
              <a:t>, Ходжаева, Ильин (?))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7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8916"/>
            <a:ext cx="10515600" cy="67497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8000" u="sng" dirty="0" smtClean="0"/>
              <a:t>Участие </a:t>
            </a:r>
            <a:r>
              <a:rPr lang="ru-RU" sz="8000" u="sng" dirty="0"/>
              <a:t>в организации событий</a:t>
            </a:r>
            <a:r>
              <a:rPr lang="ru-RU" sz="6700" u="sng" dirty="0"/>
              <a:t>:</a:t>
            </a:r>
            <a:endParaRPr lang="en-US" sz="67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400" b="1" dirty="0" smtClean="0"/>
              <a:t>2015</a:t>
            </a:r>
            <a:endParaRPr lang="en-US" sz="4400" dirty="0"/>
          </a:p>
          <a:p>
            <a:r>
              <a:rPr lang="ru-RU" sz="4400" dirty="0" smtClean="0"/>
              <a:t>Приезд </a:t>
            </a:r>
            <a:r>
              <a:rPr lang="ru-RU" sz="4400" dirty="0"/>
              <a:t>Майкла </a:t>
            </a:r>
            <a:r>
              <a:rPr lang="ru-RU" sz="4400" dirty="0" smtClean="0"/>
              <a:t>Бурового: </a:t>
            </a:r>
            <a:r>
              <a:rPr lang="ru-RU" sz="4400" dirty="0"/>
              <a:t>информационная поддержка, участие в дискуссии «Возможна ли социология трудящегося класса?» (Ярошенко, Олимпиева, </a:t>
            </a:r>
            <a:r>
              <a:rPr lang="ru-RU" sz="4400" dirty="0" err="1"/>
              <a:t>Здравомыслова</a:t>
            </a:r>
            <a:r>
              <a:rPr lang="ru-RU" sz="4400" dirty="0" smtClean="0"/>
              <a:t>); подготовка </a:t>
            </a:r>
            <a:r>
              <a:rPr lang="ru-RU" sz="4400" dirty="0"/>
              <a:t>к публикации материалов дискуссии, а также статьи на ту же тему: </a:t>
            </a:r>
            <a:r>
              <a:rPr lang="ru-RU" sz="4400" dirty="0" smtClean="0"/>
              <a:t>декабрь </a:t>
            </a:r>
            <a:r>
              <a:rPr lang="ru-RU" sz="4400" dirty="0"/>
              <a:t>2016 г. (Ярошенко С.)</a:t>
            </a:r>
            <a:endParaRPr lang="en-US" sz="4400" dirty="0"/>
          </a:p>
          <a:p>
            <a:r>
              <a:rPr lang="ru-RU" sz="4400" dirty="0" smtClean="0"/>
              <a:t>Заседание </a:t>
            </a:r>
            <a:r>
              <a:rPr lang="ru-RU" sz="4400" dirty="0"/>
              <a:t>РОС по поводу Социологического </a:t>
            </a:r>
            <a:r>
              <a:rPr lang="ru-RU" sz="4400" dirty="0" smtClean="0"/>
              <a:t>Конгресса </a:t>
            </a:r>
            <a:r>
              <a:rPr lang="ru-RU" sz="4400" dirty="0" smtClean="0"/>
              <a:t>(</a:t>
            </a:r>
            <a:r>
              <a:rPr lang="ru-RU" sz="4400" dirty="0"/>
              <a:t>Земнухова);</a:t>
            </a:r>
            <a:endParaRPr lang="en-US" sz="4400" dirty="0"/>
          </a:p>
          <a:p>
            <a:r>
              <a:rPr lang="ru-RU" sz="4400" dirty="0" smtClean="0"/>
              <a:t>Участие </a:t>
            </a:r>
            <a:r>
              <a:rPr lang="ru-RU" sz="4400" dirty="0"/>
              <a:t>в организации и информационной поддержке Первых </a:t>
            </a:r>
            <a:r>
              <a:rPr lang="ru-RU" sz="4400" dirty="0" err="1"/>
              <a:t>Ядовских</a:t>
            </a:r>
            <a:r>
              <a:rPr lang="ru-RU" sz="4400" dirty="0"/>
              <a:t> Чтений;</a:t>
            </a:r>
            <a:endParaRPr lang="en-US" sz="4400" dirty="0"/>
          </a:p>
          <a:p>
            <a:r>
              <a:rPr lang="ru-RU" sz="4400" dirty="0" smtClean="0"/>
              <a:t>Участие </a:t>
            </a:r>
            <a:r>
              <a:rPr lang="ru-RU" sz="4400" dirty="0"/>
              <a:t>в Юбилейной 25-й годичной конференции Санкт-Петербургского союза учёных 4-5 апреля 2015 года (Олимпиева, </a:t>
            </a:r>
            <a:r>
              <a:rPr lang="ru-RU" sz="4400" dirty="0" err="1"/>
              <a:t>Костюшев</a:t>
            </a:r>
            <a:r>
              <a:rPr lang="ru-RU" sz="4400" dirty="0"/>
              <a:t>).</a:t>
            </a:r>
            <a:endParaRPr lang="en-US" sz="4400" dirty="0"/>
          </a:p>
          <a:p>
            <a:r>
              <a:rPr lang="ru-RU" sz="4400" dirty="0" smtClean="0"/>
              <a:t>Выход </a:t>
            </a:r>
            <a:r>
              <a:rPr lang="ru-RU" sz="4400" dirty="0"/>
              <a:t>на публичные площадки </a:t>
            </a:r>
            <a:r>
              <a:rPr lang="ru-RU" sz="4400" dirty="0" smtClean="0"/>
              <a:t>города (презентация </a:t>
            </a:r>
            <a:r>
              <a:rPr lang="ru-RU" sz="4400" dirty="0"/>
              <a:t>учебника </a:t>
            </a:r>
            <a:r>
              <a:rPr lang="ru-RU" sz="4400" dirty="0" smtClean="0"/>
              <a:t>«12 лекций по </a:t>
            </a:r>
            <a:r>
              <a:rPr lang="ru-RU" sz="4400" dirty="0" err="1" smtClean="0"/>
              <a:t>гендерной</a:t>
            </a:r>
            <a:r>
              <a:rPr lang="ru-RU" sz="4400" dirty="0" smtClean="0"/>
              <a:t> социологии» </a:t>
            </a:r>
            <a:r>
              <a:rPr lang="ru-RU" sz="4400" dirty="0"/>
              <a:t>в «Порядке слов» </a:t>
            </a:r>
            <a:r>
              <a:rPr lang="ru-RU" sz="4400" dirty="0" smtClean="0"/>
              <a:t>2015 (Здравомыслова</a:t>
            </a:r>
            <a:r>
              <a:rPr lang="ru-RU" sz="4400" dirty="0"/>
              <a:t>);</a:t>
            </a:r>
            <a:endParaRPr lang="en-US" sz="4400" dirty="0"/>
          </a:p>
          <a:p>
            <a:r>
              <a:rPr lang="ru-RU" sz="4400" dirty="0" smtClean="0"/>
              <a:t>Организация </a:t>
            </a:r>
            <a:r>
              <a:rPr lang="ru-RU" sz="4400" dirty="0"/>
              <a:t>круглого стола «Протестная активность в России: по следам ноябрьских выступлений дальнобойщиков и докеров», в январе 2016 г. (Олимпиева) </a:t>
            </a:r>
            <a:endParaRPr lang="ru-RU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303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65090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/>
              <a:t>2016</a:t>
            </a:r>
            <a:endParaRPr lang="en-US" sz="3100" dirty="0"/>
          </a:p>
          <a:p>
            <a:r>
              <a:rPr lang="ru-RU" sz="2600" dirty="0" smtClean="0"/>
              <a:t>Участие </a:t>
            </a:r>
            <a:r>
              <a:rPr lang="ru-RU" sz="2600" dirty="0"/>
              <a:t>в </a:t>
            </a:r>
            <a:r>
              <a:rPr lang="en-US" sz="2600" dirty="0"/>
              <a:t>I</a:t>
            </a:r>
            <a:r>
              <a:rPr lang="ru-RU" sz="2600" dirty="0"/>
              <a:t>Х отчетно-перевыборном съезде РОС 21 октября  2016, г. Екатеринбург</a:t>
            </a:r>
            <a:endParaRPr lang="en-US" sz="2600" dirty="0"/>
          </a:p>
          <a:p>
            <a:r>
              <a:rPr lang="ru-RU" sz="2600" dirty="0" smtClean="0"/>
              <a:t>Участие </a:t>
            </a:r>
            <a:r>
              <a:rPr lang="ru-RU" sz="2600" dirty="0"/>
              <a:t>в Первом заседание Общественного Совета при Комитете по внешним связям СПБ (Смольный) 02.03</a:t>
            </a:r>
            <a:r>
              <a:rPr lang="ru-RU" sz="2600" dirty="0" smtClean="0"/>
              <a:t>. 2016. Подготовка </a:t>
            </a:r>
            <a:r>
              <a:rPr lang="ru-RU" sz="2600" dirty="0"/>
              <a:t>комментариев к ТЗ на мониторинг зарубежных и российских СМИ.</a:t>
            </a:r>
            <a:endParaRPr lang="en-US" sz="2600" dirty="0"/>
          </a:p>
          <a:p>
            <a:r>
              <a:rPr lang="ru-RU" sz="2600" dirty="0" smtClean="0"/>
              <a:t>Участие </a:t>
            </a:r>
            <a:r>
              <a:rPr lang="ru-RU" sz="2600" dirty="0"/>
              <a:t>в организация и проведении Круглого стола по теме  «Международные сетевые взаимодействия научных организаций как фактор развития научной и инновационной деятельности». СПб Центр содействия </a:t>
            </a:r>
            <a:r>
              <a:rPr lang="ru-RU" sz="2600" dirty="0" err="1"/>
              <a:t>Евронауке</a:t>
            </a:r>
            <a:r>
              <a:rPr lang="ru-RU" sz="2600" dirty="0"/>
              <a:t> (СПб ЦСЕН), Санкт-Петербургская ассоциация социологов (СПАС), Санкт-Петербургский союз ученых (</a:t>
            </a:r>
            <a:r>
              <a:rPr lang="ru-RU" sz="2600" dirty="0" err="1"/>
              <a:t>СПбСУ</a:t>
            </a:r>
            <a:r>
              <a:rPr lang="ru-RU" sz="2600" dirty="0"/>
              <a:t>), Санкт-Петербургский научный центр РАН (</a:t>
            </a:r>
            <a:r>
              <a:rPr lang="ru-RU" sz="2600" dirty="0" err="1"/>
              <a:t>СПбНЦ</a:t>
            </a:r>
            <a:r>
              <a:rPr lang="ru-RU" sz="2600" dirty="0"/>
              <a:t> РАН), Социологический институт (СИ РАН). 10 ноября 2016. </a:t>
            </a:r>
            <a:endParaRPr lang="en-US" sz="2600" dirty="0"/>
          </a:p>
          <a:p>
            <a:r>
              <a:rPr lang="ru-RU" sz="2600" dirty="0" smtClean="0"/>
              <a:t>Участие </a:t>
            </a:r>
            <a:r>
              <a:rPr lang="ru-RU" sz="2600" dirty="0"/>
              <a:t>в подготовке к публикации материалов </a:t>
            </a:r>
            <a:r>
              <a:rPr lang="ru-RU" sz="2600" dirty="0" err="1"/>
              <a:t>Ядовских</a:t>
            </a:r>
            <a:r>
              <a:rPr lang="ru-RU" sz="2600" dirty="0"/>
              <a:t> Чтений и проведение презентации сборника в ЕУ, подготовка рецензий на </a:t>
            </a:r>
            <a:r>
              <a:rPr lang="ru-RU" sz="2600" dirty="0" smtClean="0"/>
              <a:t>статьи для сборника </a:t>
            </a:r>
            <a:r>
              <a:rPr lang="ru-RU" sz="2600" dirty="0" err="1" smtClean="0"/>
              <a:t>Ядовский</a:t>
            </a:r>
            <a:r>
              <a:rPr lang="ru-RU" sz="2600" dirty="0" smtClean="0"/>
              <a:t> </a:t>
            </a:r>
            <a:r>
              <a:rPr lang="ru-RU" sz="2600" dirty="0"/>
              <a:t>чтений (Ярошенко)</a:t>
            </a:r>
            <a:endParaRPr lang="en-US" sz="2600" dirty="0"/>
          </a:p>
          <a:p>
            <a:r>
              <a:rPr lang="ru-RU" sz="2600" dirty="0" smtClean="0"/>
              <a:t>подготовка </a:t>
            </a:r>
            <a:r>
              <a:rPr lang="ru-RU" sz="2600" dirty="0"/>
              <a:t>к публикации путевых заметок о Форуме Международной социологической ассоциации "Будущее, которое мы хотим: глобальная социология и сражения за лучший мир", 10-14 июля 2016 г., Вена (Австрия): </a:t>
            </a:r>
            <a:r>
              <a:rPr lang="ru-RU" sz="2600" dirty="0" smtClean="0"/>
              <a:t>сдано </a:t>
            </a:r>
            <a:r>
              <a:rPr lang="ru-RU" sz="2600" dirty="0"/>
              <a:t>в печать осенью 2016 г. (Ярошенко С</a:t>
            </a:r>
            <a:r>
              <a:rPr lang="ru-RU" sz="2600" dirty="0" smtClean="0"/>
              <a:t>.)</a:t>
            </a:r>
          </a:p>
          <a:p>
            <a:r>
              <a:rPr lang="ru-RU" sz="2800" dirty="0"/>
              <a:t>Подготовка материалов к заседанию РОС по вопросу социологического образования 8 февраля 2017 г</a:t>
            </a:r>
            <a:endParaRPr lang="en-US" sz="28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4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5326"/>
            <a:ext cx="10515600" cy="5671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u="sng" dirty="0" smtClean="0"/>
              <a:t>Профессиональное </a:t>
            </a:r>
            <a:r>
              <a:rPr lang="ru-RU" sz="3200" u="sng" dirty="0"/>
              <a:t>представительство и защита интересов:</a:t>
            </a:r>
            <a:endParaRPr lang="en-US" sz="32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400" b="1" dirty="0" smtClean="0"/>
              <a:t>2015</a:t>
            </a:r>
            <a:endParaRPr lang="en-US" sz="2400" dirty="0"/>
          </a:p>
          <a:p>
            <a:r>
              <a:rPr lang="ru-RU" sz="2400" dirty="0" smtClean="0"/>
              <a:t>Информационная </a:t>
            </a:r>
            <a:r>
              <a:rPr lang="ru-RU" sz="2400" dirty="0"/>
              <a:t>кампания в поддержку ЦНСИ;</a:t>
            </a:r>
            <a:endParaRPr lang="en-US" sz="2400" dirty="0"/>
          </a:p>
          <a:p>
            <a:r>
              <a:rPr lang="ru-RU" sz="2400" dirty="0" smtClean="0"/>
              <a:t>Этическая </a:t>
            </a:r>
            <a:r>
              <a:rPr lang="ru-RU" sz="2400" dirty="0"/>
              <a:t>экспертиза проектов по запросу (Дмитриева и </a:t>
            </a:r>
            <a:r>
              <a:rPr lang="ru-RU" sz="2400" dirty="0" err="1"/>
              <a:t>Мейлахс</a:t>
            </a:r>
            <a:r>
              <a:rPr lang="ru-RU" sz="2400" dirty="0"/>
              <a:t>);</a:t>
            </a:r>
            <a:endParaRPr lang="en-US" sz="2400" dirty="0"/>
          </a:p>
          <a:p>
            <a:r>
              <a:rPr lang="ru-RU" sz="2400" dirty="0" smtClean="0"/>
              <a:t>Обсуждение </a:t>
            </a:r>
            <a:r>
              <a:rPr lang="ru-RU" sz="2400" dirty="0"/>
              <a:t>возможностей проведения конгресса Международной социологической ассоциации;</a:t>
            </a:r>
            <a:endParaRPr lang="en-US" sz="2400" dirty="0"/>
          </a:p>
          <a:p>
            <a:r>
              <a:rPr lang="ru-RU" sz="2400" dirty="0" smtClean="0"/>
              <a:t>Возможность </a:t>
            </a:r>
            <a:r>
              <a:rPr lang="ru-RU" sz="2400" dirty="0"/>
              <a:t>проведения заседания исполкома МСА в Санкт-Петербурге</a:t>
            </a:r>
            <a:r>
              <a:rPr lang="ru-RU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ru-RU" sz="2400" b="1" dirty="0"/>
              <a:t>2016</a:t>
            </a:r>
            <a:endParaRPr lang="en-US" sz="2400" dirty="0"/>
          </a:p>
          <a:p>
            <a:r>
              <a:rPr lang="ru-RU" sz="2400" dirty="0" smtClean="0"/>
              <a:t>Участие в информационной компании </a:t>
            </a:r>
            <a:r>
              <a:rPr lang="ru-RU" sz="2400" dirty="0"/>
              <a:t>в защиту Левада-центра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2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9389"/>
            <a:ext cx="10760242" cy="6015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u="sng" dirty="0" smtClean="0"/>
              <a:t>Информационный </a:t>
            </a:r>
            <a:r>
              <a:rPr lang="ru-RU" sz="3500" u="sng" dirty="0"/>
              <a:t>обмен и информационная поддержка членов </a:t>
            </a:r>
            <a:r>
              <a:rPr lang="ru-RU" sz="3500" u="sng" dirty="0" smtClean="0"/>
              <a:t>СПАС</a:t>
            </a:r>
            <a:endParaRPr lang="en-US" sz="3500" dirty="0"/>
          </a:p>
          <a:p>
            <a:r>
              <a:rPr lang="ru-RU" sz="2400" dirty="0" smtClean="0"/>
              <a:t>Всего </a:t>
            </a:r>
            <a:r>
              <a:rPr lang="ru-RU" sz="2400" dirty="0"/>
              <a:t>за два года сделано 20 выпусков </a:t>
            </a:r>
            <a:r>
              <a:rPr lang="ru-RU" sz="2400" dirty="0" smtClean="0"/>
              <a:t>электронной рассылки (Земнухова Л., Тыканова Е</a:t>
            </a:r>
            <a:r>
              <a:rPr lang="ru-RU" sz="2400" dirty="0" smtClean="0"/>
              <a:t>., Чернышева Л., Головнева А., Исаева В., Галкин К.);</a:t>
            </a:r>
            <a:endParaRPr lang="en-US" sz="2400" dirty="0"/>
          </a:p>
          <a:p>
            <a:r>
              <a:rPr lang="ru-RU" sz="2400" dirty="0" smtClean="0"/>
              <a:t>Сайт </a:t>
            </a:r>
            <a:r>
              <a:rPr lang="ru-RU" sz="2400" dirty="0"/>
              <a:t>СПАС – постоянное обновление информации о событиях и мероприятиях в разных социологических институциях </a:t>
            </a:r>
            <a:r>
              <a:rPr lang="ru-RU" sz="2400" dirty="0" smtClean="0"/>
              <a:t>СПб (</a:t>
            </a:r>
            <a:r>
              <a:rPr lang="ru-RU" sz="2400" dirty="0" err="1" smtClean="0"/>
              <a:t>Тыканова</a:t>
            </a:r>
            <a:r>
              <a:rPr lang="ru-RU" sz="2400" dirty="0" smtClean="0"/>
              <a:t> Е.) </a:t>
            </a:r>
            <a:endParaRPr lang="en-US" sz="2400" dirty="0"/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групп в социальных сетях </a:t>
            </a:r>
            <a:r>
              <a:rPr lang="ru-RU" sz="2400" dirty="0" smtClean="0"/>
              <a:t>(</a:t>
            </a:r>
            <a:r>
              <a:rPr lang="ru-RU" sz="2400" dirty="0" err="1" smtClean="0"/>
              <a:t>Земнухова</a:t>
            </a:r>
            <a:r>
              <a:rPr lang="ru-RU" sz="2400" dirty="0" smtClean="0"/>
              <a:t> Л.)</a:t>
            </a:r>
            <a:endParaRPr lang="en-US" sz="2400" dirty="0"/>
          </a:p>
          <a:p>
            <a:r>
              <a:rPr lang="ru-RU" sz="2400" dirty="0" smtClean="0"/>
              <a:t>Уведомление </a:t>
            </a:r>
            <a:r>
              <a:rPr lang="ru-RU" sz="2400" dirty="0"/>
              <a:t>членов СПАС в экстренной </a:t>
            </a:r>
            <a:r>
              <a:rPr lang="ru-RU" sz="2400" dirty="0" smtClean="0"/>
              <a:t>рассылке (Земнухова Л., Тыканова Е.)</a:t>
            </a:r>
            <a:endParaRPr lang="en-US" sz="2400" dirty="0"/>
          </a:p>
          <a:p>
            <a:r>
              <a:rPr lang="ru-RU" sz="2400" dirty="0" smtClean="0"/>
              <a:t>Обновление </a:t>
            </a:r>
            <a:r>
              <a:rPr lang="ru-RU" sz="2400" dirty="0"/>
              <a:t>базы членов СПАС, выверка и сбор </a:t>
            </a:r>
            <a:r>
              <a:rPr lang="ru-RU" sz="2400" dirty="0" smtClean="0"/>
              <a:t>информации </a:t>
            </a:r>
            <a:r>
              <a:rPr lang="ru-RU" sz="2400" dirty="0"/>
              <a:t>о членах СПАС; подготовка базы электронных адресов членов СПАС предыдущих созывов: 2015-2016 </a:t>
            </a:r>
            <a:r>
              <a:rPr lang="ru-RU" sz="2400" dirty="0" smtClean="0"/>
              <a:t>(</a:t>
            </a:r>
            <a:r>
              <a:rPr lang="ru-RU" sz="2400" dirty="0" err="1" smtClean="0"/>
              <a:t>Тыканова</a:t>
            </a:r>
            <a:r>
              <a:rPr lang="ru-RU" sz="2400" dirty="0" smtClean="0"/>
              <a:t> Е.)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025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579" y="541421"/>
            <a:ext cx="10515600" cy="5659605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 smtClean="0"/>
              <a:t>Перевод </a:t>
            </a:r>
            <a:r>
              <a:rPr lang="ru-RU" sz="3200" u="sng" dirty="0"/>
              <a:t>и публикация электронного журнала МСА «Глобальный диалог» (</a:t>
            </a:r>
            <a:r>
              <a:rPr lang="ru-RU" sz="3200" u="sng" dirty="0" err="1"/>
              <a:t>Здравомыслова</a:t>
            </a:r>
            <a:r>
              <a:rPr lang="ru-RU" sz="3200" u="sng" dirty="0"/>
              <a:t> Е.А.)</a:t>
            </a:r>
            <a:endParaRPr lang="en-US" sz="3200" dirty="0"/>
          </a:p>
          <a:p>
            <a:r>
              <a:rPr lang="ru-RU" sz="2800" dirty="0" smtClean="0"/>
              <a:t>Регулярная работа по переводу (с английского языка) и редакции журнала </a:t>
            </a:r>
            <a:r>
              <a:rPr lang="en-US" sz="2800" dirty="0" smtClean="0"/>
              <a:t>ISA</a:t>
            </a:r>
            <a:r>
              <a:rPr lang="ru-RU" sz="2800" dirty="0" smtClean="0"/>
              <a:t> «Глобальный диалог». </a:t>
            </a:r>
            <a:endParaRPr lang="ru-RU" sz="2800" dirty="0" smtClean="0"/>
          </a:p>
          <a:p>
            <a:r>
              <a:rPr lang="ru-RU" sz="2800" dirty="0" smtClean="0"/>
              <a:t>Публикация </a:t>
            </a:r>
            <a:r>
              <a:rPr lang="ru-RU" sz="2800" dirty="0" smtClean="0"/>
              <a:t>выпусков на сайте СПАС, включение «Глобального диалога» в информационную рассылку. </a:t>
            </a:r>
          </a:p>
          <a:p>
            <a:r>
              <a:rPr lang="ru-RU" sz="2800" dirty="0" smtClean="0"/>
              <a:t>Проведение заседаний исполкома </a:t>
            </a:r>
            <a:r>
              <a:rPr lang="en-US" sz="2800" dirty="0" smtClean="0"/>
              <a:t>ISA</a:t>
            </a:r>
            <a:r>
              <a:rPr lang="ru-RU" sz="2800" dirty="0" smtClean="0"/>
              <a:t> в СПбГУ (апрель 2017 года). </a:t>
            </a:r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6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5AFF4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</TotalTime>
  <Words>1161</Words>
  <Application>Microsoft Office PowerPoint</Application>
  <PresentationFormat>Произвольный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Отчетно-выборное собрание СПАС   Повестка дня:  1. Выбор председателя собрания, секретаря и счетной комиссии 2. Отчет правления СПАС о деятельности  в 2015-2016 гг.   - организация работы (Олимпиева)  - информационная деятельность (Тыканова, Земнухова)  - международная деятельность (Здравомыслова)  - Конкурс памяти Г. Старовойтовой (Костюшев)  - проект Профессиональные биографии (Докторов)  - состояние социологического образования (Дука)  - отчеты руководителей секций 3. Выборы нового правления 4. Присвоение звания почетного члена СПАС Тукумцеву Б.Г.</vt:lpstr>
      <vt:lpstr>ОТЧЕТ о деятельности Правления СПАС  в 2015-2016 гг.  Отчетно-выборное собрание  Санкт-Петербургской ассоциации социологов 7 февраля 2017 года СИРАН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Кандидаты в новое правление СПАС (2017-2018 гг.)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Правления СПАС  в 2015-2016 гг.  Отчетно-выборное собрание  Санкт-Петербургской Ассоциации социологов 7 февраля 2017 года СИРАН</dc:title>
  <dc:creator>irinaolimp</dc:creator>
  <cp:lastModifiedBy>Лена</cp:lastModifiedBy>
  <cp:revision>28</cp:revision>
  <dcterms:created xsi:type="dcterms:W3CDTF">2017-02-05T23:18:48Z</dcterms:created>
  <dcterms:modified xsi:type="dcterms:W3CDTF">2017-02-11T11:50:55Z</dcterms:modified>
</cp:coreProperties>
</file>